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Roboto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31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3a25f2ad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3a25f2ad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3a25f2ad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93a25f2ad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3a25f2ad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3a25f2ad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9787f072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9787f072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5ef2d192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5ef2d192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3693a4b9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3693a4b9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5ef2d192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5ef2d192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5ef2d192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5ef2d192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5ef2d1922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5ef2d1922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5ef2d1922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5ef2d1922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5ef2d192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5ef2d1922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3693a4b9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3693a4b9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estar.org/wp-content/uploads/2020/05/Fund-Balance-Reserves-5-2020-version-Final-PDF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c.state.ny.us/sites/default/files/local-government/documents/pdf/2019-01/ebalr2012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of Fund Balance and Reserves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September 15, 2020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Unappropriated Fund Balance</a:t>
            </a:r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Balance		$1,358,391.17	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This balance is money free and clear of obligation or reserve regulations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NYSED limits this balance to no more than 4% of following year budget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Current Balance represents 3.77% of 20-21 budget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Appropriated Fund Balance</a:t>
            </a:r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Appropriated for 2020-21</a:t>
            </a:r>
            <a:r>
              <a:rPr lang="en" b="1"/>
              <a:t>		</a:t>
            </a:r>
            <a:r>
              <a:rPr lang="en" sz="1600" b="1">
                <a:solidFill>
                  <a:schemeClr val="dk1"/>
                </a:solidFill>
              </a:rPr>
              <a:t> $3,472,163.43</a:t>
            </a: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Used to add to revenue estimates to balance budget</a:t>
            </a: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Represents close to 10% of 20-21 budget</a:t>
            </a: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Much is offset by contingency appropriations in budget not planned to be spent</a:t>
            </a: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OSC opinion is that Appropriated Fund balance of this magnitude is too high</a:t>
            </a: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Recommendation to consider reducing appropriated fund balance in future  </a:t>
            </a: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Reserves to Consider</a:t>
            </a:r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Workers’ Compensation Reserve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	Currently district is using a purchase order in lieu of using this reserve</a:t>
            </a:r>
            <a:endParaRPr b="1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Recommendation to utilize reserve for future needs</a:t>
            </a:r>
            <a:endParaRPr b="1">
              <a:solidFill>
                <a:srgbClr val="000000"/>
              </a:solidFill>
            </a:endParaRPr>
          </a:p>
          <a:p>
            <a:pPr marL="45720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0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129" name="Google Shape;12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7000" y="1652075"/>
            <a:ext cx="6534725" cy="320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Review current reserve balances 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Review and understand purposes for each reserve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Begin to develop long range strategy to manage reserves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Intent and Purpose of Reserve Funds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Reserve funds are mechanisms for accumulating cash for future capital outlays and other allowable purposes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Reserve funds can  provide a degree of financial stability by reducing reliance on indebtedness to finance capital projects and acquisitions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They are established to provide resources for an intended future use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Establishing and funding allowable reserve funds for a clear purpose can help smooth out spikes in the annual budget and in the real property tax levy</a:t>
            </a:r>
            <a:r>
              <a:rPr lang="en" b="1"/>
              <a:t> 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Source: 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https://www.questar.org/wp-content/uploads/2020/05/Fund-Balance-Reserves-5-2020-version-Final-PDF.pdf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Unaudited Balances at 06/30/20 - $26,361,609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8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</a:rPr>
              <a:t>Unemployment Insurance Reserve 			$349,438.42</a:t>
            </a: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</a:rPr>
              <a:t>Reserve for Encumbrances					$795,142.66</a:t>
            </a: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</a:rPr>
              <a:t>Reserve for Retirement Contributions			$663,287.30</a:t>
            </a: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</a:rPr>
              <a:t>EBALR Reserve						   $12,723,186.66</a:t>
            </a: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</a:rPr>
              <a:t>Capital Reserve						     $7,000,000.00</a:t>
            </a: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</a:rPr>
              <a:t>Unappropriated Fund Balance			     $1,358,391.17</a:t>
            </a: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</a:rPr>
              <a:t>Appropriated Fund Balance				     $3,472,163.43</a:t>
            </a:r>
            <a:endParaRPr sz="16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Unemployment Insurance Reserve</a:t>
            </a:r>
            <a:endParaRPr b="1"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Balance:		$349,438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0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Balance high compared to actual annual expense - has been $2,000-$5,000</a:t>
            </a:r>
            <a:endParaRPr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Could consider releasing some into fund balance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 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Could consider transferring some to Retirement Reserve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This reserve is flexible in terms of approval to transfer in or out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Reserve for Encumbrances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Balance 	</a:t>
            </a:r>
            <a:r>
              <a:rPr lang="en" b="1">
                <a:solidFill>
                  <a:schemeClr val="dk1"/>
                </a:solidFill>
              </a:rPr>
              <a:t>$795,142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Established as a buffer between fiscal years for encumbrances ordered in one year and not delivered or completed at the end of the fiscal year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Balance adds to the following year budget total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Includes $587,943 encumbrance for Workers Compensation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This balance is high and is recommended be managed via the Workers Compensation Reserve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/>
              <a:t>Reserve for Retirement Contributions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Balance		$663,287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Two sub accounts to cover Employees’ Retirement System and Teachers’ Retirement System expenses as needed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ERS annual expense approximately $350,000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TRS annual expense approximately $987,000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Consider adding to TRS Reserve total to anticipate potential rate increases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323225"/>
            <a:ext cx="8520600" cy="6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/>
              <a:t>Employee Benefit Accrued Liability Reserve (EBALR)</a:t>
            </a:r>
            <a:endParaRPr sz="2500" b="1"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913475"/>
            <a:ext cx="8520600" cy="36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</a:rPr>
              <a:t>Balance		$12,723,186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EBALR moneys are used to make cash payments to employees for accrued leave time due upon separation from school district employment. 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District has interpreted this reserve to also be available for post retirement benefits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Auditors accept this concept, Office of the State Comptroller does not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To date EBALR Reserve has not been used for either purpose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Plan will be to utilize the reserve to right size this balance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Source</a:t>
            </a:r>
            <a:r>
              <a:rPr lang="en"/>
              <a:t>: 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https://www.osc.state.ny.us/sites/default/files/local-government/documents/pdf/2019-01/ebalr2012.pdf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Capital Reserve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48700" y="1167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Balance		$7,000,000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Utilized to offset borrowing for Capital projects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Acts as a resource to mitigate local share of capital project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Application is to reduce total borrowing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Example: $25 million project would then require $18 million borrowed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This Reserve is fully funded at the $7,000,000 voter approved limit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3529" y="445025"/>
            <a:ext cx="2008776" cy="1543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On-screen Show (16:9)</PresentationFormat>
  <Paragraphs>90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Roboto</vt:lpstr>
      <vt:lpstr>Arial</vt:lpstr>
      <vt:lpstr>Simple Light</vt:lpstr>
      <vt:lpstr>Review of Fund Balance and Reserves</vt:lpstr>
      <vt:lpstr>Objective</vt:lpstr>
      <vt:lpstr>Intent and Purpose of Reserve Funds</vt:lpstr>
      <vt:lpstr>Unaudited Balances at 06/30/20 - $26,361,609</vt:lpstr>
      <vt:lpstr>Unemployment Insurance Reserve</vt:lpstr>
      <vt:lpstr>Reserve for Encumbrances</vt:lpstr>
      <vt:lpstr>Reserve for Retirement Contributions</vt:lpstr>
      <vt:lpstr>Employee Benefit Accrued Liability Reserve (EBALR)</vt:lpstr>
      <vt:lpstr>Capital Reserve</vt:lpstr>
      <vt:lpstr>Unappropriated Fund Balance</vt:lpstr>
      <vt:lpstr>Appropriated Fund Balance</vt:lpstr>
      <vt:lpstr>Other Reserves to Consider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Fund Balance and Reserves</dc:title>
  <dc:creator>Bernadette SEYMOUR</dc:creator>
  <cp:lastModifiedBy>Bernadette SEYMOUR</cp:lastModifiedBy>
  <cp:revision>1</cp:revision>
  <dcterms:modified xsi:type="dcterms:W3CDTF">2020-09-16T16:42:52Z</dcterms:modified>
</cp:coreProperties>
</file>